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1"/>
  </p:notesMasterIdLst>
  <p:handoutMasterIdLst>
    <p:handoutMasterId r:id="rId22"/>
  </p:handoutMasterIdLst>
  <p:sldIdLst>
    <p:sldId id="256" r:id="rId5"/>
    <p:sldId id="268" r:id="rId6"/>
    <p:sldId id="258" r:id="rId7"/>
    <p:sldId id="259" r:id="rId8"/>
    <p:sldId id="267" r:id="rId9"/>
    <p:sldId id="265" r:id="rId10"/>
    <p:sldId id="260" r:id="rId11"/>
    <p:sldId id="257" r:id="rId12"/>
    <p:sldId id="266" r:id="rId13"/>
    <p:sldId id="261" r:id="rId14"/>
    <p:sldId id="270" r:id="rId15"/>
    <p:sldId id="271" r:id="rId16"/>
    <p:sldId id="262" r:id="rId17"/>
    <p:sldId id="269" r:id="rId18"/>
    <p:sldId id="263"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6" d="100"/>
          <a:sy n="96" d="100"/>
        </p:scale>
        <p:origin x="612" y="56"/>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2/22/2024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2/22/2024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2/22/2024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2/22/2024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japantimes.co.jp/news/2023/03/02/national/crime-legal/japan-elderly-drivers-record-fatalities/" TargetMode="External"/><Relationship Id="rId2" Type="http://schemas.openxmlformats.org/officeDocument/2006/relationships/hyperlink" Target="https://www.statista.com/statistics/661958/japan-road-traffic-accident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p:txBody>
          <a:bodyPr>
            <a:normAutofit/>
          </a:bodyPr>
          <a:lstStyle/>
          <a:p>
            <a:pPr algn="ctr"/>
            <a:r>
              <a:rPr lang="en-US" sz="5400" dirty="0">
                <a:latin typeface="Rockwell" panose="02060603020205020403" pitchFamily="18" charset="0"/>
              </a:rPr>
              <a:t>&lt; risk biased A* Pathfinding algorithm &gt;</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rm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&lt;Zacharius Sousa&gt;</a:t>
            </a:r>
          </a:p>
          <a:p>
            <a:pPr algn="ctr"/>
            <a:r>
              <a:rPr lang="en-US" sz="2400" dirty="0">
                <a:latin typeface="Tahoma" panose="020B0604030504040204" pitchFamily="34" charset="0"/>
                <a:ea typeface="Tahoma" panose="020B0604030504040204" pitchFamily="34" charset="0"/>
                <a:cs typeface="Tahoma" panose="020B0604030504040204" pitchFamily="34" charset="0"/>
              </a:rPr>
              <a:t>Supervisor: </a:t>
            </a:r>
            <a:r>
              <a:rPr lang="en-US" sz="2400" dirty="0" err="1">
                <a:latin typeface="Tahoma" panose="020B0604030504040204" pitchFamily="34" charset="0"/>
                <a:ea typeface="Tahoma" panose="020B0604030504040204" pitchFamily="34" charset="0"/>
                <a:cs typeface="Tahoma" panose="020B0604030504040204" pitchFamily="34" charset="0"/>
              </a:rPr>
              <a:t>saito</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yuichi</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first path finding algorithm remarks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a:normAutofit/>
          </a:bodyPr>
          <a:lstStyle/>
          <a:p>
            <a:pPr lvl="1"/>
            <a:r>
              <a:rPr lang="en-US" sz="2400" dirty="0">
                <a:latin typeface="Tahoma" panose="020B0604030504040204" pitchFamily="34" charset="0"/>
                <a:ea typeface="Tahoma" panose="020B0604030504040204" pitchFamily="34" charset="0"/>
                <a:cs typeface="Tahoma" panose="020B0604030504040204" pitchFamily="34" charset="0"/>
              </a:rPr>
              <a:t>The pathfinding algorithm worked as intended and did bias towards routes that had a smaller accident history.</a:t>
            </a:r>
          </a:p>
          <a:p>
            <a:pPr lvl="1"/>
            <a:r>
              <a:rPr lang="en-US" sz="2400" dirty="0">
                <a:latin typeface="Tahoma" panose="020B0604030504040204" pitchFamily="34" charset="0"/>
                <a:ea typeface="Tahoma" panose="020B0604030504040204" pitchFamily="34" charset="0"/>
                <a:cs typeface="Tahoma" panose="020B0604030504040204" pitchFamily="34" charset="0"/>
              </a:rPr>
              <a:t>As traffic data on a given road isn’t publicly available, its difficult to discern if the “safer” route had fewer accidents per motorist.</a:t>
            </a:r>
          </a:p>
          <a:p>
            <a:pPr lvl="1"/>
            <a:r>
              <a:rPr lang="en-US" sz="2400" dirty="0">
                <a:latin typeface="Tahoma" panose="020B0604030504040204" pitchFamily="34" charset="0"/>
                <a:ea typeface="Tahoma" panose="020B0604030504040204" pitchFamily="34" charset="0"/>
                <a:cs typeface="Tahoma" panose="020B0604030504040204" pitchFamily="34" charset="0"/>
              </a:rPr>
              <a:t>Dijkstra’s algorithm was used which is easier to implement but slower at finding the optimal path versus A* algorithm.</a:t>
            </a:r>
          </a:p>
          <a:p>
            <a:pPr lvl="1"/>
            <a:r>
              <a:rPr lang="en-US" sz="2400" dirty="0">
                <a:latin typeface="Tahoma" panose="020B0604030504040204" pitchFamily="34" charset="0"/>
                <a:ea typeface="Tahoma" panose="020B0604030504040204" pitchFamily="34" charset="0"/>
                <a:cs typeface="Tahoma" panose="020B0604030504040204" pitchFamily="34" charset="0"/>
              </a:rPr>
              <a:t>Overall, it acted as a proof of concept that could be refined further.</a:t>
            </a:r>
          </a:p>
        </p:txBody>
      </p:sp>
    </p:spTree>
    <p:extLst>
      <p:ext uri="{BB962C8B-B14F-4D97-AF65-F5344CB8AC3E}">
        <p14:creationId xmlns:p14="http://schemas.microsoft.com/office/powerpoint/2010/main" val="134831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Design implementations final revision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3" y="1930310"/>
            <a:ext cx="9905999" cy="3541714"/>
          </a:xfrm>
        </p:spPr>
        <p:txBody>
          <a:bodyPr>
            <a:normAutofit/>
          </a:bodyPr>
          <a:lstStyle/>
          <a:p>
            <a:pPr lvl="1"/>
            <a:r>
              <a:rPr lang="en-US" sz="2400" dirty="0">
                <a:latin typeface="Tahoma" panose="020B0604030504040204" pitchFamily="34" charset="0"/>
                <a:ea typeface="Tahoma" panose="020B0604030504040204" pitchFamily="34" charset="0"/>
                <a:cs typeface="Tahoma" panose="020B0604030504040204" pitchFamily="34" charset="0"/>
              </a:rPr>
              <a:t>Stop using quadtree data as it is not as precise as possible.</a:t>
            </a:r>
          </a:p>
          <a:p>
            <a:pPr lvl="1"/>
            <a:r>
              <a:rPr lang="en-US" sz="2400" dirty="0">
                <a:latin typeface="Tahoma" panose="020B0604030504040204" pitchFamily="34" charset="0"/>
                <a:ea typeface="Tahoma" panose="020B0604030504040204" pitchFamily="34" charset="0"/>
                <a:cs typeface="Tahoma" panose="020B0604030504040204" pitchFamily="34" charset="0"/>
              </a:rPr>
              <a:t>Assigned risks to nodes (specific intersections) before runtime which allowed for much more precise pathfinding as well as speeding up the program significantly.</a:t>
            </a:r>
          </a:p>
        </p:txBody>
      </p:sp>
      <p:pic>
        <p:nvPicPr>
          <p:cNvPr id="5" name="Picture 4" descr="A computer screen shot of a code&#10;&#10;Description automatically generated">
            <a:extLst>
              <a:ext uri="{FF2B5EF4-FFF2-40B4-BE49-F238E27FC236}">
                <a16:creationId xmlns:a16="http://schemas.microsoft.com/office/drawing/2014/main" id="{AF055A05-D5BF-72B7-C86B-3E1D424440D4}"/>
              </a:ext>
            </a:extLst>
          </p:cNvPr>
          <p:cNvPicPr>
            <a:picLocks noChangeAspect="1"/>
          </p:cNvPicPr>
          <p:nvPr/>
        </p:nvPicPr>
        <p:blipFill>
          <a:blip r:embed="rId2"/>
          <a:stretch>
            <a:fillRect/>
          </a:stretch>
        </p:blipFill>
        <p:spPr>
          <a:xfrm>
            <a:off x="1141413" y="3956131"/>
            <a:ext cx="3981869" cy="2538340"/>
          </a:xfrm>
          <a:prstGeom prst="rect">
            <a:avLst/>
          </a:prstGeom>
        </p:spPr>
      </p:pic>
      <p:pic>
        <p:nvPicPr>
          <p:cNvPr id="7" name="Picture 6" descr="A computer code with text on it&#10;&#10;Description automatically generated">
            <a:extLst>
              <a:ext uri="{FF2B5EF4-FFF2-40B4-BE49-F238E27FC236}">
                <a16:creationId xmlns:a16="http://schemas.microsoft.com/office/drawing/2014/main" id="{225697F6-8F0B-B195-862B-71D1D401E9B4}"/>
              </a:ext>
            </a:extLst>
          </p:cNvPr>
          <p:cNvPicPr>
            <a:picLocks noChangeAspect="1"/>
          </p:cNvPicPr>
          <p:nvPr/>
        </p:nvPicPr>
        <p:blipFill>
          <a:blip r:embed="rId3"/>
          <a:stretch>
            <a:fillRect/>
          </a:stretch>
        </p:blipFill>
        <p:spPr>
          <a:xfrm>
            <a:off x="5260586" y="4481289"/>
            <a:ext cx="5989305" cy="1280881"/>
          </a:xfrm>
          <a:prstGeom prst="rect">
            <a:avLst/>
          </a:prstGeom>
        </p:spPr>
      </p:pic>
    </p:spTree>
    <p:extLst>
      <p:ext uri="{BB962C8B-B14F-4D97-AF65-F5344CB8AC3E}">
        <p14:creationId xmlns:p14="http://schemas.microsoft.com/office/powerpoint/2010/main" val="3828044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217538"/>
            <a:ext cx="9905998" cy="1478570"/>
          </a:xfrm>
        </p:spPr>
        <p:txBody>
          <a:bodyPr>
            <a:normAutofit/>
          </a:bodyPr>
          <a:lstStyle/>
          <a:p>
            <a:r>
              <a:rPr lang="en-US" sz="4400" dirty="0">
                <a:latin typeface="Rockwell" panose="02060603020205020403" pitchFamily="18" charset="0"/>
              </a:rPr>
              <a:t>Final iteration Code Snippet</a:t>
            </a:r>
          </a:p>
        </p:txBody>
      </p:sp>
      <p:pic>
        <p:nvPicPr>
          <p:cNvPr id="4" name="Picture 3" descr="A screenshot of a computer program&#10;&#10;Description automatically generated">
            <a:extLst>
              <a:ext uri="{FF2B5EF4-FFF2-40B4-BE49-F238E27FC236}">
                <a16:creationId xmlns:a16="http://schemas.microsoft.com/office/drawing/2014/main" id="{6B7FFBB8-A0D1-146D-1AEE-EA5E343A5A1D}"/>
              </a:ext>
            </a:extLst>
          </p:cNvPr>
          <p:cNvPicPr>
            <a:picLocks noChangeAspect="1"/>
          </p:cNvPicPr>
          <p:nvPr/>
        </p:nvPicPr>
        <p:blipFill>
          <a:blip r:embed="rId2"/>
          <a:stretch>
            <a:fillRect/>
          </a:stretch>
        </p:blipFill>
        <p:spPr>
          <a:xfrm>
            <a:off x="1143001" y="1273896"/>
            <a:ext cx="7850037" cy="5205342"/>
          </a:xfrm>
          <a:prstGeom prst="rect">
            <a:avLst/>
          </a:prstGeom>
        </p:spPr>
      </p:pic>
    </p:spTree>
    <p:extLst>
      <p:ext uri="{BB962C8B-B14F-4D97-AF65-F5344CB8AC3E}">
        <p14:creationId xmlns:p14="http://schemas.microsoft.com/office/powerpoint/2010/main" val="2126402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217538"/>
            <a:ext cx="9905998" cy="1478570"/>
          </a:xfrm>
        </p:spPr>
        <p:txBody>
          <a:bodyPr>
            <a:normAutofit/>
          </a:bodyPr>
          <a:lstStyle/>
          <a:p>
            <a:r>
              <a:rPr lang="en-US" sz="4400" dirty="0">
                <a:latin typeface="Rockwell" panose="02060603020205020403" pitchFamily="18" charset="0"/>
              </a:rPr>
              <a:t>Final iteration visualized</a:t>
            </a:r>
          </a:p>
        </p:txBody>
      </p:sp>
      <p:pic>
        <p:nvPicPr>
          <p:cNvPr id="5" name="Picture 4" descr="A map of a city&#10;&#10;Description automatically generated">
            <a:extLst>
              <a:ext uri="{FF2B5EF4-FFF2-40B4-BE49-F238E27FC236}">
                <a16:creationId xmlns:a16="http://schemas.microsoft.com/office/drawing/2014/main" id="{220B8623-7929-136D-D900-35B2E97FAD23}"/>
              </a:ext>
            </a:extLst>
          </p:cNvPr>
          <p:cNvPicPr>
            <a:picLocks noChangeAspect="1"/>
          </p:cNvPicPr>
          <p:nvPr/>
        </p:nvPicPr>
        <p:blipFill>
          <a:blip r:embed="rId2"/>
          <a:stretch>
            <a:fillRect/>
          </a:stretch>
        </p:blipFill>
        <p:spPr>
          <a:xfrm>
            <a:off x="6096000" y="1312385"/>
            <a:ext cx="4521020" cy="4992956"/>
          </a:xfrm>
          <a:prstGeom prst="rect">
            <a:avLst/>
          </a:prstGeom>
        </p:spPr>
      </p:pic>
      <p:sp>
        <p:nvSpPr>
          <p:cNvPr id="8" name="Content Placeholder 19">
            <a:extLst>
              <a:ext uri="{FF2B5EF4-FFF2-40B4-BE49-F238E27FC236}">
                <a16:creationId xmlns:a16="http://schemas.microsoft.com/office/drawing/2014/main" id="{2B0F174F-1EED-946D-33FD-60702B3F1F8A}"/>
              </a:ext>
            </a:extLst>
          </p:cNvPr>
          <p:cNvSpPr>
            <a:spLocks noGrp="1"/>
          </p:cNvSpPr>
          <p:nvPr>
            <p:ph idx="1"/>
          </p:nvPr>
        </p:nvSpPr>
        <p:spPr>
          <a:xfrm>
            <a:off x="989012" y="1883955"/>
            <a:ext cx="5019243" cy="3849816"/>
          </a:xfrm>
        </p:spPr>
        <p:txBody>
          <a:bodyPr>
            <a:normAutofit lnSpcReduction="10000"/>
          </a:bodyPr>
          <a:lstStyle/>
          <a:p>
            <a:r>
              <a:rPr lang="en-CA" dirty="0"/>
              <a:t>The A* algorithm works by weighing the distance between nodes or intersections.  Slowly making it way towards the end point, choosing the most efficient path.</a:t>
            </a:r>
          </a:p>
          <a:p>
            <a:r>
              <a:rPr lang="en-CA" dirty="0"/>
              <a:t>This particular model also takes the risk value of each node into account when deciding the optimal path, which is what makes it different.</a:t>
            </a:r>
          </a:p>
        </p:txBody>
      </p:sp>
    </p:spTree>
    <p:extLst>
      <p:ext uri="{BB962C8B-B14F-4D97-AF65-F5344CB8AC3E}">
        <p14:creationId xmlns:p14="http://schemas.microsoft.com/office/powerpoint/2010/main" val="291955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217538"/>
            <a:ext cx="9905998" cy="1478570"/>
          </a:xfrm>
        </p:spPr>
        <p:txBody>
          <a:bodyPr>
            <a:normAutofit/>
          </a:bodyPr>
          <a:lstStyle/>
          <a:p>
            <a:r>
              <a:rPr lang="en-US" sz="4400" dirty="0">
                <a:latin typeface="Rockwell" panose="02060603020205020403" pitchFamily="18" charset="0"/>
              </a:rPr>
              <a:t>Dijkstra vs A*</a:t>
            </a:r>
          </a:p>
        </p:txBody>
      </p:sp>
      <p:pic>
        <p:nvPicPr>
          <p:cNvPr id="5" name="Picture 4">
            <a:extLst>
              <a:ext uri="{FF2B5EF4-FFF2-40B4-BE49-F238E27FC236}">
                <a16:creationId xmlns:a16="http://schemas.microsoft.com/office/drawing/2014/main" id="{220B8623-7929-136D-D900-35B2E97FAD23}"/>
              </a:ext>
            </a:extLst>
          </p:cNvPr>
          <p:cNvPicPr>
            <a:picLocks noChangeAspect="1"/>
          </p:cNvPicPr>
          <p:nvPr/>
        </p:nvPicPr>
        <p:blipFill>
          <a:blip r:embed="rId2"/>
          <a:srcRect/>
          <a:stretch/>
        </p:blipFill>
        <p:spPr>
          <a:xfrm>
            <a:off x="1143001" y="1880136"/>
            <a:ext cx="4521020" cy="3910464"/>
          </a:xfrm>
          <a:prstGeom prst="rect">
            <a:avLst/>
          </a:prstGeom>
        </p:spPr>
      </p:pic>
      <p:pic>
        <p:nvPicPr>
          <p:cNvPr id="7" name="Picture 6">
            <a:extLst>
              <a:ext uri="{FF2B5EF4-FFF2-40B4-BE49-F238E27FC236}">
                <a16:creationId xmlns:a16="http://schemas.microsoft.com/office/drawing/2014/main" id="{841D866B-B098-54EE-1CA9-95C92D55C768}"/>
              </a:ext>
            </a:extLst>
          </p:cNvPr>
          <p:cNvPicPr>
            <a:picLocks noChangeAspect="1"/>
          </p:cNvPicPr>
          <p:nvPr/>
        </p:nvPicPr>
        <p:blipFill>
          <a:blip r:embed="rId3"/>
          <a:srcRect/>
          <a:stretch/>
        </p:blipFill>
        <p:spPr>
          <a:xfrm>
            <a:off x="5867422" y="1392370"/>
            <a:ext cx="4455568" cy="4880134"/>
          </a:xfrm>
          <a:prstGeom prst="rect">
            <a:avLst/>
          </a:prstGeom>
        </p:spPr>
      </p:pic>
    </p:spTree>
    <p:extLst>
      <p:ext uri="{BB962C8B-B14F-4D97-AF65-F5344CB8AC3E}">
        <p14:creationId xmlns:p14="http://schemas.microsoft.com/office/powerpoint/2010/main" val="127421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Final Result</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vert="horz" lIns="91440" tIns="45720" rIns="91440" bIns="45720" rtlCol="0" anchor="t">
            <a:normAutofit/>
          </a:bodyPr>
          <a:lstStyle/>
          <a:p>
            <a:pPr lvl="0"/>
            <a:r>
              <a:rPr lang="en-US" dirty="0">
                <a:latin typeface="Tahoma" panose="020B0604030504040204" pitchFamily="34" charset="0"/>
                <a:ea typeface="Tahoma" panose="020B0604030504040204" pitchFamily="34" charset="0"/>
                <a:cs typeface="Tahoma" panose="020B0604030504040204" pitchFamily="34" charset="0"/>
              </a:rPr>
              <a:t>The program worked as intended although some changes I would like to make would be.</a:t>
            </a:r>
          </a:p>
          <a:p>
            <a:pPr lvl="0"/>
            <a:r>
              <a:rPr lang="en-US" dirty="0">
                <a:latin typeface="Tahoma" panose="020B0604030504040204" pitchFamily="34" charset="0"/>
                <a:ea typeface="Tahoma" panose="020B0604030504040204" pitchFamily="34" charset="0"/>
                <a:cs typeface="Tahoma" panose="020B0604030504040204" pitchFamily="34" charset="0"/>
              </a:rPr>
              <a:t>Obtain traffic data to weigh accidents vs traffic for more accurate risk prediction.</a:t>
            </a:r>
          </a:p>
          <a:p>
            <a:pPr lvl="0"/>
            <a:r>
              <a:rPr lang="en-US" dirty="0">
                <a:latin typeface="Tahoma" panose="020B0604030504040204" pitchFamily="34" charset="0"/>
                <a:ea typeface="Tahoma" panose="020B0604030504040204" pitchFamily="34" charset="0"/>
                <a:cs typeface="Tahoma" panose="020B0604030504040204" pitchFamily="34" charset="0"/>
              </a:rPr>
              <a:t>Force the algorithm to make fewer turns as elderly drivers may have a hard time paying attention to more factors.</a:t>
            </a:r>
          </a:p>
        </p:txBody>
      </p:sp>
    </p:spTree>
    <p:extLst>
      <p:ext uri="{BB962C8B-B14F-4D97-AF65-F5344CB8AC3E}">
        <p14:creationId xmlns:p14="http://schemas.microsoft.com/office/powerpoint/2010/main" val="1902613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Citations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956478" y="2097088"/>
            <a:ext cx="9905999" cy="3541714"/>
          </a:xfrm>
        </p:spPr>
        <p:txBody>
          <a:bodyPr vert="horz" lIns="91440" tIns="45720" rIns="91440" bIns="45720" rtlCol="0" anchor="t">
            <a:normAutofit/>
          </a:bodyPr>
          <a:lstStyle/>
          <a:p>
            <a:r>
              <a:rPr lang="en-CA" sz="1200" dirty="0">
                <a:latin typeface="Tahoma" panose="020B0604030504040204" pitchFamily="34" charset="0"/>
                <a:ea typeface="Tahoma" panose="020B0604030504040204" pitchFamily="34" charset="0"/>
                <a:cs typeface="Tahoma" panose="020B0604030504040204" pitchFamily="34" charset="0"/>
              </a:rPr>
              <a:t>(</a:t>
            </a:r>
            <a:r>
              <a:rPr lang="en-CA" sz="1200" dirty="0" err="1">
                <a:latin typeface="Tahoma" panose="020B0604030504040204" pitchFamily="34" charset="0"/>
                <a:ea typeface="Tahoma" panose="020B0604030504040204" pitchFamily="34" charset="0"/>
                <a:cs typeface="Tahoma" panose="020B0604030504040204" pitchFamily="34" charset="0"/>
              </a:rPr>
              <a:t>Arba</a:t>
            </a:r>
            <a:r>
              <a:rPr lang="en-CA" sz="1200" dirty="0">
                <a:latin typeface="Tahoma" panose="020B0604030504040204" pitchFamily="34" charset="0"/>
                <a:ea typeface="Tahoma" panose="020B0604030504040204" pitchFamily="34" charset="0"/>
                <a:cs typeface="Tahoma" panose="020B0604030504040204" pitchFamily="34" charset="0"/>
              </a:rPr>
              <a:t> 2023) Alexander </a:t>
            </a:r>
            <a:r>
              <a:rPr lang="en-CA" sz="1200" dirty="0" err="1">
                <a:latin typeface="Tahoma" panose="020B0604030504040204" pitchFamily="34" charset="0"/>
                <a:ea typeface="Tahoma" panose="020B0604030504040204" pitchFamily="34" charset="0"/>
                <a:cs typeface="Tahoma" panose="020B0604030504040204" pitchFamily="34" charset="0"/>
              </a:rPr>
              <a:t>Arba</a:t>
            </a:r>
            <a:r>
              <a:rPr lang="en-CA" sz="1200" dirty="0">
                <a:latin typeface="Tahoma" panose="020B0604030504040204" pitchFamily="34" charset="0"/>
                <a:ea typeface="Tahoma" panose="020B0604030504040204" pitchFamily="34" charset="0"/>
                <a:cs typeface="Tahoma" panose="020B0604030504040204" pitchFamily="34" charset="0"/>
              </a:rPr>
              <a:t>, Japan: number of traffic accidents 2022, </a:t>
            </a:r>
            <a:r>
              <a:rPr lang="en-CA" sz="1200" dirty="0">
                <a:hlinkClick r:id="rId2"/>
              </a:rPr>
              <a:t>https://www.statista.com/statistics/661958/japan-road-traffic-accidents/</a:t>
            </a:r>
            <a:r>
              <a:rPr lang="en-CA" sz="1200" dirty="0"/>
              <a:t>, Statista</a:t>
            </a:r>
            <a:endParaRPr lang="en-US" dirty="0">
              <a:latin typeface="Tahoma" panose="020B0604030504040204" pitchFamily="34" charset="0"/>
              <a:ea typeface="Tahoma" panose="020B0604030504040204" pitchFamily="34" charset="0"/>
              <a:cs typeface="Tahoma" panose="020B0604030504040204" pitchFamily="34" charset="0"/>
            </a:endParaRPr>
          </a:p>
          <a:p>
            <a:pPr lvl="0"/>
            <a:r>
              <a:rPr lang="en-US" sz="1200" dirty="0">
                <a:latin typeface="Tahoma" panose="020B0604030504040204" pitchFamily="34" charset="0"/>
                <a:ea typeface="Tahoma" panose="020B0604030504040204" pitchFamily="34" charset="0"/>
                <a:cs typeface="Tahoma" panose="020B0604030504040204" pitchFamily="34" charset="0"/>
              </a:rPr>
              <a:t>(JIJI 2023) JIJI, </a:t>
            </a:r>
            <a:r>
              <a:rPr lang="en-US" sz="1200" dirty="0"/>
              <a:t>Japan's elderly drivers caused 379 deadly crashes in 2022</a:t>
            </a:r>
            <a:r>
              <a:rPr lang="en-US" sz="1200" dirty="0">
                <a:latin typeface="Tahoma" panose="020B0604030504040204" pitchFamily="34" charset="0"/>
                <a:ea typeface="Tahoma" panose="020B0604030504040204" pitchFamily="34" charset="0"/>
                <a:cs typeface="Tahoma" panose="020B0604030504040204" pitchFamily="34" charset="0"/>
              </a:rPr>
              <a:t>, </a:t>
            </a:r>
            <a:r>
              <a:rPr lang="en-CA" sz="1200" dirty="0">
                <a:hlinkClick r:id="rId3"/>
              </a:rPr>
              <a:t>https://www.japantimes.co.jp/news/2023/03/02/national/crime-legal/japan-elderly-drivers-record-fatalities/</a:t>
            </a:r>
            <a:r>
              <a:rPr lang="en-CA" sz="1200" dirty="0"/>
              <a:t>, </a:t>
            </a:r>
            <a:r>
              <a:rPr lang="en-CA" sz="1050" dirty="0"/>
              <a:t>The Japan Times</a:t>
            </a:r>
          </a:p>
        </p:txBody>
      </p:sp>
    </p:spTree>
    <p:extLst>
      <p:ext uri="{BB962C8B-B14F-4D97-AF65-F5344CB8AC3E}">
        <p14:creationId xmlns:p14="http://schemas.microsoft.com/office/powerpoint/2010/main" val="332613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Starting research</a:t>
            </a:r>
          </a:p>
        </p:txBody>
      </p:sp>
      <p:sp>
        <p:nvSpPr>
          <p:cNvPr id="7" name="Content Placeholder 6">
            <a:extLst>
              <a:ext uri="{FF2B5EF4-FFF2-40B4-BE49-F238E27FC236}">
                <a16:creationId xmlns:a16="http://schemas.microsoft.com/office/drawing/2014/main" id="{7D2FFC3C-75AC-486A-C91E-60C9F4E1215F}"/>
              </a:ext>
            </a:extLst>
          </p:cNvPr>
          <p:cNvSpPr>
            <a:spLocks noGrp="1"/>
          </p:cNvSpPr>
          <p:nvPr>
            <p:ph idx="1"/>
          </p:nvPr>
        </p:nvSpPr>
        <p:spPr>
          <a:xfrm>
            <a:off x="1141412" y="2249486"/>
            <a:ext cx="9905999" cy="3698731"/>
          </a:xfrm>
        </p:spPr>
        <p:txBody>
          <a:bodyPr>
            <a:normAutofit/>
          </a:bodyPr>
          <a:lstStyle/>
          <a:p>
            <a:r>
              <a:rPr lang="en-US" dirty="0"/>
              <a:t>Blind intersections are intersections where traffic on the crossing street isn’t visible for 30m in either direction, during the last 30m before the intersection as objects/buildings block the view.</a:t>
            </a:r>
          </a:p>
          <a:p>
            <a:r>
              <a:rPr lang="en-US" dirty="0"/>
              <a:t>This is dangerous as cyclists and other vehicles can dart out rapidly giving the driver very little time to react and or perform an evasive maneuver.</a:t>
            </a:r>
          </a:p>
        </p:txBody>
      </p:sp>
    </p:spTree>
    <p:extLst>
      <p:ext uri="{BB962C8B-B14F-4D97-AF65-F5344CB8AC3E}">
        <p14:creationId xmlns:p14="http://schemas.microsoft.com/office/powerpoint/2010/main" val="212758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Initial Research </a:t>
            </a:r>
            <a:r>
              <a:rPr lang="en-US" sz="2400" dirty="0">
                <a:latin typeface="Rockwell" panose="02060603020205020403" pitchFamily="18" charset="0"/>
              </a:rPr>
              <a:t>(148 cases)</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a:lstStyle/>
          <a:p>
            <a:pPr marL="914400" lvl="2"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diagram of a flowchart&#10;&#10;Description automatically generated">
            <a:extLst>
              <a:ext uri="{FF2B5EF4-FFF2-40B4-BE49-F238E27FC236}">
                <a16:creationId xmlns:a16="http://schemas.microsoft.com/office/drawing/2014/main" id="{ADC486F7-0575-57CA-5127-237A42B8E7EB}"/>
              </a:ext>
            </a:extLst>
          </p:cNvPr>
          <p:cNvPicPr>
            <a:picLocks noChangeAspect="1"/>
          </p:cNvPicPr>
          <p:nvPr/>
        </p:nvPicPr>
        <p:blipFill>
          <a:blip r:embed="rId2"/>
          <a:stretch>
            <a:fillRect/>
          </a:stretch>
        </p:blipFill>
        <p:spPr>
          <a:xfrm>
            <a:off x="1219201" y="1736950"/>
            <a:ext cx="7749308" cy="4566788"/>
          </a:xfrm>
          <a:prstGeom prst="rect">
            <a:avLst/>
          </a:prstGeom>
        </p:spPr>
      </p:pic>
    </p:spTree>
    <p:extLst>
      <p:ext uri="{BB962C8B-B14F-4D97-AF65-F5344CB8AC3E}">
        <p14:creationId xmlns:p14="http://schemas.microsoft.com/office/powerpoint/2010/main" val="217217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Finding problem intersections</a:t>
            </a:r>
          </a:p>
        </p:txBody>
      </p:sp>
      <p:pic>
        <p:nvPicPr>
          <p:cNvPr id="10" name="Picture 9" descr="A screenshot of a computer screen&#10;&#10;Description automatically generated">
            <a:extLst>
              <a:ext uri="{FF2B5EF4-FFF2-40B4-BE49-F238E27FC236}">
                <a16:creationId xmlns:a16="http://schemas.microsoft.com/office/drawing/2014/main" id="{AC516013-B01D-2761-BA05-4026835BEAF7}"/>
              </a:ext>
            </a:extLst>
          </p:cNvPr>
          <p:cNvPicPr>
            <a:picLocks noChangeAspect="1"/>
          </p:cNvPicPr>
          <p:nvPr/>
        </p:nvPicPr>
        <p:blipFill>
          <a:blip r:embed="rId2"/>
          <a:stretch>
            <a:fillRect/>
          </a:stretch>
        </p:blipFill>
        <p:spPr>
          <a:xfrm>
            <a:off x="6411126" y="1932582"/>
            <a:ext cx="4636285" cy="3849816"/>
          </a:xfrm>
          <a:prstGeom prst="rect">
            <a:avLst/>
          </a:prstGeom>
        </p:spPr>
      </p:pic>
      <p:sp>
        <p:nvSpPr>
          <p:cNvPr id="20" name="Content Placeholder 19">
            <a:extLst>
              <a:ext uri="{FF2B5EF4-FFF2-40B4-BE49-F238E27FC236}">
                <a16:creationId xmlns:a16="http://schemas.microsoft.com/office/drawing/2014/main" id="{66677DF6-56A4-9C2F-D653-9CA2A8738F0D}"/>
              </a:ext>
            </a:extLst>
          </p:cNvPr>
          <p:cNvSpPr>
            <a:spLocks noGrp="1"/>
          </p:cNvSpPr>
          <p:nvPr>
            <p:ph idx="1"/>
          </p:nvPr>
        </p:nvSpPr>
        <p:spPr>
          <a:xfrm>
            <a:off x="1141412" y="2249487"/>
            <a:ext cx="5019243" cy="3849816"/>
          </a:xfrm>
        </p:spPr>
        <p:txBody>
          <a:bodyPr>
            <a:normAutofit/>
          </a:bodyPr>
          <a:lstStyle/>
          <a:p>
            <a:r>
              <a:rPr lang="en-CA" dirty="0"/>
              <a:t>Quadtrees work by dividing a Quad or square into 4 smaller quads when a certain condition is met in this case # of accidents that fall within them.</a:t>
            </a:r>
          </a:p>
          <a:p>
            <a:r>
              <a:rPr lang="en-CA" dirty="0"/>
              <a:t>Accident data was obtained from the Japanese National Police Agency</a:t>
            </a:r>
          </a:p>
        </p:txBody>
      </p:sp>
    </p:spTree>
    <p:extLst>
      <p:ext uri="{BB962C8B-B14F-4D97-AF65-F5344CB8AC3E}">
        <p14:creationId xmlns:p14="http://schemas.microsoft.com/office/powerpoint/2010/main" val="1193417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Quadtree process</a:t>
            </a:r>
          </a:p>
        </p:txBody>
      </p:sp>
      <p:pic>
        <p:nvPicPr>
          <p:cNvPr id="6" name="Content Placeholder 5">
            <a:extLst>
              <a:ext uri="{FF2B5EF4-FFF2-40B4-BE49-F238E27FC236}">
                <a16:creationId xmlns:a16="http://schemas.microsoft.com/office/drawing/2014/main" id="{0290DF38-4690-EB42-25DC-6646189CA50B}"/>
              </a:ext>
            </a:extLst>
          </p:cNvPr>
          <p:cNvPicPr>
            <a:picLocks noGrp="1" noChangeAspect="1"/>
          </p:cNvPicPr>
          <p:nvPr>
            <p:ph idx="1"/>
          </p:nvPr>
        </p:nvPicPr>
        <p:blipFill>
          <a:blip r:embed="rId2"/>
          <a:srcRect/>
          <a:stretch/>
        </p:blipFill>
        <p:spPr>
          <a:xfrm>
            <a:off x="895122" y="2097088"/>
            <a:ext cx="5233615" cy="1198203"/>
          </a:xfrm>
        </p:spPr>
      </p:pic>
      <p:pic>
        <p:nvPicPr>
          <p:cNvPr id="8" name="Picture 7">
            <a:extLst>
              <a:ext uri="{FF2B5EF4-FFF2-40B4-BE49-F238E27FC236}">
                <a16:creationId xmlns:a16="http://schemas.microsoft.com/office/drawing/2014/main" id="{405864F1-6BC6-E357-CA42-CD1FD1829BBC}"/>
              </a:ext>
            </a:extLst>
          </p:cNvPr>
          <p:cNvPicPr>
            <a:picLocks noChangeAspect="1"/>
          </p:cNvPicPr>
          <p:nvPr/>
        </p:nvPicPr>
        <p:blipFill>
          <a:blip r:embed="rId3"/>
          <a:srcRect/>
          <a:stretch/>
        </p:blipFill>
        <p:spPr>
          <a:xfrm>
            <a:off x="6373077" y="2891416"/>
            <a:ext cx="4859061" cy="208932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8C487078-0843-53E1-ADB7-CC7EBB891D92}"/>
              </a:ext>
            </a:extLst>
          </p:cNvPr>
          <p:cNvPicPr>
            <a:picLocks noChangeAspect="1"/>
          </p:cNvPicPr>
          <p:nvPr/>
        </p:nvPicPr>
        <p:blipFill>
          <a:blip r:embed="rId4"/>
          <a:stretch>
            <a:fillRect/>
          </a:stretch>
        </p:blipFill>
        <p:spPr>
          <a:xfrm>
            <a:off x="895122" y="3429000"/>
            <a:ext cx="5200878" cy="3242900"/>
          </a:xfrm>
          <a:prstGeom prst="rect">
            <a:avLst/>
          </a:prstGeom>
        </p:spPr>
      </p:pic>
    </p:spTree>
    <p:extLst>
      <p:ext uri="{BB962C8B-B14F-4D97-AF65-F5344CB8AC3E}">
        <p14:creationId xmlns:p14="http://schemas.microsoft.com/office/powerpoint/2010/main" val="317649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Real world visualization </a:t>
            </a:r>
            <a:r>
              <a:rPr lang="en-US" sz="4400" dirty="0" err="1">
                <a:latin typeface="Rockwell" panose="02060603020205020403" pitchFamily="18" charset="0"/>
              </a:rPr>
              <a:t>tokyo</a:t>
            </a:r>
            <a:endParaRPr lang="en-US" sz="4400" dirty="0">
              <a:latin typeface="Rockwell" panose="02060603020205020403" pitchFamily="18" charset="0"/>
            </a:endParaRPr>
          </a:p>
        </p:txBody>
      </p:sp>
      <p:pic>
        <p:nvPicPr>
          <p:cNvPr id="6" name="Content Placeholder 5" descr="A red and yellow grid with black squares&#10;&#10;Description automatically generated with medium confidence">
            <a:extLst>
              <a:ext uri="{FF2B5EF4-FFF2-40B4-BE49-F238E27FC236}">
                <a16:creationId xmlns:a16="http://schemas.microsoft.com/office/drawing/2014/main" id="{0290DF38-4690-EB42-25DC-6646189CA50B}"/>
              </a:ext>
            </a:extLst>
          </p:cNvPr>
          <p:cNvPicPr>
            <a:picLocks noGrp="1" noChangeAspect="1"/>
          </p:cNvPicPr>
          <p:nvPr>
            <p:ph idx="1"/>
          </p:nvPr>
        </p:nvPicPr>
        <p:blipFill>
          <a:blip r:embed="rId2"/>
          <a:stretch>
            <a:fillRect/>
          </a:stretch>
        </p:blipFill>
        <p:spPr>
          <a:xfrm>
            <a:off x="1248805" y="2097088"/>
            <a:ext cx="4554137" cy="3541712"/>
          </a:xfrm>
        </p:spPr>
      </p:pic>
      <p:pic>
        <p:nvPicPr>
          <p:cNvPr id="8" name="Picture 7" descr="A map of a city&#10;&#10;Description automatically generated">
            <a:extLst>
              <a:ext uri="{FF2B5EF4-FFF2-40B4-BE49-F238E27FC236}">
                <a16:creationId xmlns:a16="http://schemas.microsoft.com/office/drawing/2014/main" id="{405864F1-6BC6-E357-CA42-CD1FD1829BBC}"/>
              </a:ext>
            </a:extLst>
          </p:cNvPr>
          <p:cNvPicPr>
            <a:picLocks noChangeAspect="1"/>
          </p:cNvPicPr>
          <p:nvPr/>
        </p:nvPicPr>
        <p:blipFill>
          <a:blip r:embed="rId3"/>
          <a:stretch>
            <a:fillRect/>
          </a:stretch>
        </p:blipFill>
        <p:spPr>
          <a:xfrm>
            <a:off x="6188350" y="2097088"/>
            <a:ext cx="4859061" cy="3541712"/>
          </a:xfrm>
          <a:prstGeom prst="rect">
            <a:avLst/>
          </a:prstGeom>
        </p:spPr>
      </p:pic>
    </p:spTree>
    <p:extLst>
      <p:ext uri="{BB962C8B-B14F-4D97-AF65-F5344CB8AC3E}">
        <p14:creationId xmlns:p14="http://schemas.microsoft.com/office/powerpoint/2010/main" val="193329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Findings from visualization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p:txBody>
          <a:bodyPr>
            <a:normAutofit/>
          </a:bodyPr>
          <a:lstStyle/>
          <a:p>
            <a:pPr lvl="1"/>
            <a:r>
              <a:rPr lang="en-US" sz="2400" dirty="0">
                <a:latin typeface="Tahoma" panose="020B0604030504040204" pitchFamily="34" charset="0"/>
                <a:ea typeface="Tahoma" panose="020B0604030504040204" pitchFamily="34" charset="0"/>
                <a:cs typeface="Tahoma" panose="020B0604030504040204" pitchFamily="34" charset="0"/>
              </a:rPr>
              <a:t>Create a path finding algorithm that can use a the risk of each quad to calculate a safe route for drivers.</a:t>
            </a:r>
          </a:p>
          <a:p>
            <a:pPr lvl="1"/>
            <a:r>
              <a:rPr lang="en-US" sz="2400" dirty="0">
                <a:latin typeface="Tahoma" panose="020B0604030504040204" pitchFamily="34" charset="0"/>
                <a:ea typeface="Tahoma" panose="020B0604030504040204" pitchFamily="34" charset="0"/>
                <a:cs typeface="Tahoma" panose="020B0604030504040204" pitchFamily="34" charset="0"/>
              </a:rPr>
              <a:t>Although risk values of a particular quad may bleed into neighboring quads</a:t>
            </a:r>
          </a:p>
        </p:txBody>
      </p:sp>
      <p:pic>
        <p:nvPicPr>
          <p:cNvPr id="6" name="Content Placeholder 5" descr="A map of a city&#10;&#10;Description automatically generated">
            <a:extLst>
              <a:ext uri="{FF2B5EF4-FFF2-40B4-BE49-F238E27FC236}">
                <a16:creationId xmlns:a16="http://schemas.microsoft.com/office/drawing/2014/main" id="{8B82C626-E032-B9CD-A526-81ADA3265656}"/>
              </a:ext>
            </a:extLst>
          </p:cNvPr>
          <p:cNvPicPr>
            <a:picLocks noGrp="1" noChangeAspect="1"/>
          </p:cNvPicPr>
          <p:nvPr>
            <p:ph sz="half" idx="2"/>
          </p:nvPr>
        </p:nvPicPr>
        <p:blipFill>
          <a:blip r:embed="rId2"/>
          <a:stretch>
            <a:fillRect/>
          </a:stretch>
        </p:blipFill>
        <p:spPr>
          <a:xfrm>
            <a:off x="6172200" y="2456690"/>
            <a:ext cx="4875213" cy="3127307"/>
          </a:xfrm>
        </p:spPr>
      </p:pic>
      <p:cxnSp>
        <p:nvCxnSpPr>
          <p:cNvPr id="8" name="Straight Arrow Connector 7">
            <a:extLst>
              <a:ext uri="{FF2B5EF4-FFF2-40B4-BE49-F238E27FC236}">
                <a16:creationId xmlns:a16="http://schemas.microsoft.com/office/drawing/2014/main" id="{F005468A-286A-7FDF-00EE-E1EF73F4E674}"/>
              </a:ext>
            </a:extLst>
          </p:cNvPr>
          <p:cNvCxnSpPr>
            <a:cxnSpLocks/>
          </p:cNvCxnSpPr>
          <p:nvPr/>
        </p:nvCxnSpPr>
        <p:spPr>
          <a:xfrm flipH="1" flipV="1">
            <a:off x="8895271" y="4533292"/>
            <a:ext cx="1534065" cy="14103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10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The Problem</a:t>
            </a:r>
          </a:p>
        </p:txBody>
      </p:sp>
      <p:sp>
        <p:nvSpPr>
          <p:cNvPr id="7" name="Content Placeholder 6">
            <a:extLst>
              <a:ext uri="{FF2B5EF4-FFF2-40B4-BE49-F238E27FC236}">
                <a16:creationId xmlns:a16="http://schemas.microsoft.com/office/drawing/2014/main" id="{7D2FFC3C-75AC-486A-C91E-60C9F4E1215F}"/>
              </a:ext>
            </a:extLst>
          </p:cNvPr>
          <p:cNvSpPr>
            <a:spLocks noGrp="1"/>
          </p:cNvSpPr>
          <p:nvPr>
            <p:ph idx="1"/>
          </p:nvPr>
        </p:nvSpPr>
        <p:spPr>
          <a:xfrm>
            <a:off x="1141412" y="2249486"/>
            <a:ext cx="9905999" cy="3698731"/>
          </a:xfrm>
        </p:spPr>
        <p:txBody>
          <a:bodyPr>
            <a:normAutofit lnSpcReduction="10000"/>
          </a:bodyPr>
          <a:lstStyle/>
          <a:p>
            <a:r>
              <a:rPr lang="en-US" dirty="0"/>
              <a:t>In 2022 alone approximately 300.8 thousand road traffic accidents were recorded in Japan, down from about 726 thousand in 2010. (</a:t>
            </a:r>
            <a:r>
              <a:rPr lang="en-US" dirty="0" err="1"/>
              <a:t>Arba</a:t>
            </a:r>
            <a:r>
              <a:rPr lang="en-US" dirty="0"/>
              <a:t> 2023)</a:t>
            </a:r>
          </a:p>
          <a:p>
            <a:r>
              <a:rPr lang="en-US" dirty="0"/>
              <a:t>The number of fatal traffic accidents per 100,000 elderly people with driver's licenses came to 5.7, more than double the 2.5 per 100,000 drivers under the age of 75. (JIJI 2023)</a:t>
            </a:r>
          </a:p>
          <a:p>
            <a:r>
              <a:rPr lang="en-US" dirty="0"/>
              <a:t>As Japan is a densely populated country, roads tend to have much more pedestrian traffic compared to western countries also, many intersections are occluded by buildings</a:t>
            </a:r>
          </a:p>
        </p:txBody>
      </p:sp>
    </p:spTree>
    <p:extLst>
      <p:ext uri="{BB962C8B-B14F-4D97-AF65-F5344CB8AC3E}">
        <p14:creationId xmlns:p14="http://schemas.microsoft.com/office/powerpoint/2010/main" val="3253689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First implementation </a:t>
            </a:r>
            <a:br>
              <a:rPr lang="en-US" sz="4400" dirty="0">
                <a:latin typeface="Rockwell" panose="02060603020205020403" pitchFamily="18" charset="0"/>
              </a:rPr>
            </a:br>
            <a:r>
              <a:rPr lang="en-US" dirty="0">
                <a:latin typeface="Rockwell" panose="02060603020205020403" pitchFamily="18" charset="0"/>
              </a:rPr>
              <a:t>Shortest path vs quadTree safe path</a:t>
            </a:r>
          </a:p>
        </p:txBody>
      </p:sp>
      <p:pic>
        <p:nvPicPr>
          <p:cNvPr id="4" name="Picture 3" descr="A map of a city&#10;&#10;Description automatically generated">
            <a:extLst>
              <a:ext uri="{FF2B5EF4-FFF2-40B4-BE49-F238E27FC236}">
                <a16:creationId xmlns:a16="http://schemas.microsoft.com/office/drawing/2014/main" id="{5AD33A65-F775-6221-F644-C9A9F22010A8}"/>
              </a:ext>
            </a:extLst>
          </p:cNvPr>
          <p:cNvPicPr>
            <a:picLocks noChangeAspect="1"/>
          </p:cNvPicPr>
          <p:nvPr/>
        </p:nvPicPr>
        <p:blipFill>
          <a:blip r:embed="rId2"/>
          <a:stretch>
            <a:fillRect/>
          </a:stretch>
        </p:blipFill>
        <p:spPr>
          <a:xfrm>
            <a:off x="1342921" y="2095318"/>
            <a:ext cx="4019757" cy="3543482"/>
          </a:xfrm>
          <a:prstGeom prst="rect">
            <a:avLst/>
          </a:prstGeom>
        </p:spPr>
      </p:pic>
      <p:pic>
        <p:nvPicPr>
          <p:cNvPr id="10" name="Picture 9" descr="A map of a city&#10;&#10;Description automatically generated">
            <a:extLst>
              <a:ext uri="{FF2B5EF4-FFF2-40B4-BE49-F238E27FC236}">
                <a16:creationId xmlns:a16="http://schemas.microsoft.com/office/drawing/2014/main" id="{C55C493B-BAAA-CD81-95F8-5681F1C050F9}"/>
              </a:ext>
            </a:extLst>
          </p:cNvPr>
          <p:cNvPicPr>
            <a:picLocks noChangeAspect="1"/>
          </p:cNvPicPr>
          <p:nvPr/>
        </p:nvPicPr>
        <p:blipFill>
          <a:blip r:embed="rId3"/>
          <a:stretch>
            <a:fillRect/>
          </a:stretch>
        </p:blipFill>
        <p:spPr>
          <a:xfrm>
            <a:off x="6096000" y="2095318"/>
            <a:ext cx="4100945" cy="3547120"/>
          </a:xfrm>
          <a:prstGeom prst="rect">
            <a:avLst/>
          </a:prstGeom>
        </p:spPr>
      </p:pic>
    </p:spTree>
    <p:extLst>
      <p:ext uri="{BB962C8B-B14F-4D97-AF65-F5344CB8AC3E}">
        <p14:creationId xmlns:p14="http://schemas.microsoft.com/office/powerpoint/2010/main" val="3397926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2992</TotalTime>
  <Words>587</Words>
  <Application>Microsoft Office PowerPoint</Application>
  <PresentationFormat>Widescreen</PresentationFormat>
  <Paragraphs>40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Rockwell</vt:lpstr>
      <vt:lpstr>Tahoma</vt:lpstr>
      <vt:lpstr>Tw Cen MT</vt:lpstr>
      <vt:lpstr>Circuit</vt:lpstr>
      <vt:lpstr>&lt; risk biased A* Pathfinding algorithm &gt;</vt:lpstr>
      <vt:lpstr>Starting research</vt:lpstr>
      <vt:lpstr>Initial Research (148 cases)</vt:lpstr>
      <vt:lpstr>Finding problem intersections</vt:lpstr>
      <vt:lpstr>Quadtree process</vt:lpstr>
      <vt:lpstr>Real world visualization tokyo</vt:lpstr>
      <vt:lpstr>Findings from visualization</vt:lpstr>
      <vt:lpstr>The Problem</vt:lpstr>
      <vt:lpstr>First implementation  Shortest path vs quadTree safe path</vt:lpstr>
      <vt:lpstr>first path finding algorithm remarks</vt:lpstr>
      <vt:lpstr>Design implementations final revision</vt:lpstr>
      <vt:lpstr>Final iteration Code Snippet</vt:lpstr>
      <vt:lpstr>Final iteration visualized</vt:lpstr>
      <vt:lpstr>Dijkstra vs A*</vt:lpstr>
      <vt:lpstr>Final Result</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 risk biased A* Pathfinding algorithm &gt;</dc:title>
  <dc:creator>Zacharius Sousa</dc:creator>
  <cp:lastModifiedBy>Zacharius Sousa</cp:lastModifiedBy>
  <cp:revision>2</cp:revision>
  <dcterms:created xsi:type="dcterms:W3CDTF">2024-01-29T06:35:46Z</dcterms:created>
  <dcterms:modified xsi:type="dcterms:W3CDTF">2024-02-23T02:30:11Z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